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4" r:id="rId3"/>
    <p:sldId id="283" r:id="rId4"/>
    <p:sldId id="289" r:id="rId5"/>
    <p:sldId id="285" r:id="rId6"/>
    <p:sldId id="290" r:id="rId7"/>
    <p:sldId id="287" r:id="rId8"/>
    <p:sldId id="291" r:id="rId9"/>
    <p:sldId id="292" r:id="rId10"/>
    <p:sldId id="293" r:id="rId11"/>
    <p:sldId id="295" r:id="rId12"/>
    <p:sldId id="296" r:id="rId13"/>
    <p:sldId id="301" r:id="rId14"/>
    <p:sldId id="304" r:id="rId15"/>
    <p:sldId id="305" r:id="rId16"/>
    <p:sldId id="276" r:id="rId17"/>
    <p:sldId id="266" r:id="rId18"/>
    <p:sldId id="306" r:id="rId19"/>
    <p:sldId id="267" r:id="rId20"/>
    <p:sldId id="307" r:id="rId21"/>
    <p:sldId id="270" r:id="rId22"/>
    <p:sldId id="308" r:id="rId23"/>
    <p:sldId id="271" r:id="rId24"/>
    <p:sldId id="273" r:id="rId25"/>
    <p:sldId id="272" r:id="rId26"/>
    <p:sldId id="274" r:id="rId27"/>
    <p:sldId id="275" r:id="rId28"/>
    <p:sldId id="277" r:id="rId29"/>
    <p:sldId id="278" r:id="rId30"/>
    <p:sldId id="313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83"/>
    <a:srgbClr val="8E001C"/>
    <a:srgbClr val="E7D19A"/>
    <a:srgbClr val="5C91A4"/>
    <a:srgbClr val="F7A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306F-3EE7-4999-9DA1-20D5F13FE6B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8022F-97D0-4E51-9CF3-BFAE65A48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5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B644A-9FF9-4B83-B993-3D7642DC3F2C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263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9A0-103C-4DAB-9EDB-633824CB069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BD81-8788-440F-AD01-BD7D5994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9A0-103C-4DAB-9EDB-633824CB069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BD81-8788-440F-AD01-BD7D5994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9A0-103C-4DAB-9EDB-633824CB069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BD81-8788-440F-AD01-BD7D5994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9A0-103C-4DAB-9EDB-633824CB069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BD81-8788-440F-AD01-BD7D5994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9A0-103C-4DAB-9EDB-633824CB069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BD81-8788-440F-AD01-BD7D5994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9A0-103C-4DAB-9EDB-633824CB069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BD81-8788-440F-AD01-BD7D5994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9A0-103C-4DAB-9EDB-633824CB069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BD81-8788-440F-AD01-BD7D5994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9A0-103C-4DAB-9EDB-633824CB069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BD81-8788-440F-AD01-BD7D5994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9A0-103C-4DAB-9EDB-633824CB069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BD81-8788-440F-AD01-BD7D5994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9A0-103C-4DAB-9EDB-633824CB069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BD81-8788-440F-AD01-BD7D5994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9A0-103C-4DAB-9EDB-633824CB069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BD81-8788-440F-AD01-BD7D5994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229A0-103C-4DAB-9EDB-633824CB069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BD81-8788-440F-AD01-BD7D599442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7808" y="1155328"/>
            <a:ext cx="9144000" cy="1077218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Azraq Wetland restoration</a:t>
            </a:r>
            <a:endParaRPr lang="ar-JO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إعادة </a:t>
            </a:r>
            <a:r>
              <a:rPr lang="ar-JO" sz="32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تاهيل</a:t>
            </a:r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الازرق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Picture 11" descr="al sodah p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1200353"/>
            <a:chOff x="0" y="-24"/>
            <a:chExt cx="9144000" cy="1200353"/>
          </a:xfrm>
        </p:grpSpPr>
        <p:sp>
          <p:nvSpPr>
            <p:cNvPr id="13" name="TextBox 18"/>
            <p:cNvSpPr txBox="1"/>
            <p:nvPr/>
          </p:nvSpPr>
          <p:spPr>
            <a:xfrm>
              <a:off x="0" y="0"/>
              <a:ext cx="91440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</p:txBody>
        </p:sp>
        <p:pic>
          <p:nvPicPr>
            <p:cNvPr id="14" name="Image 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83" y="274699"/>
              <a:ext cx="1426464" cy="593562"/>
            </a:xfrm>
            <a:prstGeom prst="rect">
              <a:avLst/>
            </a:prstGeom>
          </p:spPr>
        </p:pic>
        <p:pic>
          <p:nvPicPr>
            <p:cNvPr id="15" name="Image 3" descr="C:\Users\AAN\AppData\Local\Microsoft\Windows\Temporary Internet Files\Content.Outlook\M3B0HPXY\logo_ltv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592" y="-24"/>
              <a:ext cx="1219200" cy="1143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RSCN.Logo_Updates_12Oc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16" y="142852"/>
              <a:ext cx="1212174" cy="85725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3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232" y="1600200"/>
            <a:ext cx="46679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Map 2 Ramsar site.jpg"/>
          <p:cNvPicPr>
            <a:picLocks noChangeAspect="1"/>
          </p:cNvPicPr>
          <p:nvPr/>
        </p:nvPicPr>
        <p:blipFill>
          <a:blip r:embed="rId3" cstate="print"/>
          <a:srcRect l="-827" t="113" r="-1670" b="-1223"/>
          <a:stretch>
            <a:fillRect/>
          </a:stretch>
        </p:blipFill>
        <p:spPr>
          <a:xfrm>
            <a:off x="457200" y="1600200"/>
            <a:ext cx="3412474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0"/>
            <a:ext cx="5943600" cy="1077218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Ramsar site declaration, 1977</a:t>
            </a:r>
            <a:endParaRPr lang="ar-JO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اعلان </a:t>
            </a:r>
            <a:r>
              <a:rPr lang="ar-JO" sz="32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رامسار</a:t>
            </a:r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JO" sz="32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للازرق</a:t>
            </a:r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1977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zarqay rams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795"/>
            <a:ext cx="9144000" cy="5964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17060"/>
            <a:ext cx="7118445" cy="1077218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Azraq Wetland PA Declaration, 1978</a:t>
            </a:r>
            <a:endParaRPr lang="ar-JO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تأسيس محمية الأزرق 1978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99032"/>
            <a:ext cx="7315200" cy="5001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3475" y="-23884"/>
            <a:ext cx="7162800" cy="1077218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Major water abstraction starts, 1980’s</a:t>
            </a:r>
            <a:endParaRPr lang="ar-JO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ضخ المياه من الأزرق بدأ بالثمانينات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14113" t="1313" r="16405" b="6757"/>
          <a:stretch>
            <a:fillRect/>
          </a:stretch>
        </p:blipFill>
        <p:spPr bwMode="auto">
          <a:xfrm>
            <a:off x="2743200" y="1600200"/>
            <a:ext cx="5919134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5884" y="0"/>
            <a:ext cx="4572000" cy="1077218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Water abstraction trends</a:t>
            </a:r>
            <a:endParaRPr lang="ar-JO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مظاهر ضخ المياه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800100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7713" indent="-401638"/>
            <a:r>
              <a:rPr lang="ar-JO" sz="2800" dirty="0" smtClean="0">
                <a:solidFill>
                  <a:schemeClr val="bg1"/>
                </a:solidFill>
              </a:rPr>
              <a:t>في عام 1990 المبعوثين الاستشاريين من </a:t>
            </a:r>
            <a:r>
              <a:rPr lang="ar-JO" sz="2800" dirty="0" err="1" smtClean="0">
                <a:solidFill>
                  <a:schemeClr val="bg1"/>
                </a:solidFill>
              </a:rPr>
              <a:t>رامسار</a:t>
            </a:r>
            <a:r>
              <a:rPr lang="ar-JO" sz="2800" dirty="0" smtClean="0">
                <a:solidFill>
                  <a:schemeClr val="bg1"/>
                </a:solidFill>
              </a:rPr>
              <a:t> اضافوا الأزرق قائمة مونترو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7713" indent="-401638">
              <a:buFontTx/>
              <a:buChar char="-"/>
            </a:pPr>
            <a:r>
              <a:rPr lang="ar-JO" sz="2800" dirty="0" smtClean="0">
                <a:solidFill>
                  <a:schemeClr val="bg1"/>
                </a:solidFill>
              </a:rPr>
              <a:t>تم تحديد معدلات الضخ الامن ب20 مليون متر مكعب عام 1987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7713" indent="-401638">
              <a:buFontTx/>
              <a:buChar char="-"/>
            </a:pPr>
            <a:r>
              <a:rPr lang="ar-JO" sz="2800" dirty="0" smtClean="0">
                <a:solidFill>
                  <a:schemeClr val="bg1"/>
                </a:solidFill>
              </a:rPr>
              <a:t>المحمية يجب ان تتلقى بالحد الأدنى 1.5 -2.5 مليون متر مكعب من الجز الأوسط للحوض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7713" indent="-401638">
              <a:buFontTx/>
              <a:buChar char="-"/>
            </a:pPr>
            <a:r>
              <a:rPr lang="ar-JO" sz="2800" dirty="0" smtClean="0">
                <a:solidFill>
                  <a:schemeClr val="bg1"/>
                </a:solidFill>
              </a:rPr>
              <a:t>تم توقيع اتفاقية مع وزارة المياه والري للضخ للمحمية.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4251"/>
            <a:ext cx="9144000" cy="1569660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Azraq Wetland on </a:t>
            </a:r>
            <a:r>
              <a:rPr lang="en-US" sz="32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Ramsar’s</a:t>
            </a:r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Montreux Record, 1990</a:t>
            </a:r>
            <a:endParaRPr lang="ar-JO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محمية الأزرق وقائمة مونترو 1990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zraq_new.jpg"/>
          <p:cNvPicPr>
            <a:picLocks noChangeAspect="1"/>
          </p:cNvPicPr>
          <p:nvPr/>
        </p:nvPicPr>
        <p:blipFill>
          <a:blip r:embed="rId2"/>
          <a:srcRect l="13333" t="9427" r="15833" b="6809"/>
          <a:stretch>
            <a:fillRect/>
          </a:stretch>
        </p:blipFill>
        <p:spPr>
          <a:xfrm>
            <a:off x="1219200" y="1524000"/>
            <a:ext cx="6679406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9144000" cy="1077218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The former Azraq Wetland </a:t>
            </a:r>
            <a:r>
              <a:rPr lang="en-US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(1940-1970’s)</a:t>
            </a:r>
            <a:endParaRPr lang="ar-JO" sz="30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JO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محمية الأزرق سابقا (1940 -1970)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2210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868.JPG"/>
          <p:cNvPicPr>
            <a:picLocks noChangeAspect="1"/>
          </p:cNvPicPr>
          <p:nvPr/>
        </p:nvPicPr>
        <p:blipFill>
          <a:blip r:embed="rId2" cstate="print"/>
          <a:srcRect r="29762"/>
          <a:stretch>
            <a:fillRect/>
          </a:stretch>
        </p:blipFill>
        <p:spPr>
          <a:xfrm>
            <a:off x="228600" y="1600200"/>
            <a:ext cx="4495800" cy="4953000"/>
          </a:xfrm>
          <a:prstGeom prst="rect">
            <a:avLst/>
          </a:prstGeom>
        </p:spPr>
      </p:pic>
      <p:pic>
        <p:nvPicPr>
          <p:cNvPr id="5" name="Picture 4" descr="SCAN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600200"/>
            <a:ext cx="3741724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5800"/>
            <a:ext cx="9144000" cy="584775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جفاف الواحة تماما 1990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0" y="1196876"/>
            <a:ext cx="7467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marL="457200" indent="-457200" algn="justLow" eaLnBrk="1" hangingPunct="1">
              <a:spcBef>
                <a:spcPct val="50000"/>
              </a:spcBef>
              <a:buFontTx/>
              <a:buAutoNum type="arabicPeriod"/>
            </a:pPr>
            <a:endParaRPr lang="en-US" sz="1600" dirty="0">
              <a:solidFill>
                <a:schemeClr val="bg1"/>
              </a:solidFill>
              <a:cs typeface="Times New Roman" pitchFamily="18" charset="0"/>
            </a:endParaRPr>
          </a:p>
          <a:p>
            <a:pPr marL="457200" indent="-457200" algn="justLow" eaLnBrk="1" hangingPunct="1">
              <a:spcBef>
                <a:spcPct val="50000"/>
              </a:spcBef>
              <a:buFontTx/>
              <a:buAutoNum type="arabicPeriod"/>
            </a:pPr>
            <a:r>
              <a:rPr lang="ar-JO" sz="2400" dirty="0" smtClean="0">
                <a:solidFill>
                  <a:schemeClr val="bg1"/>
                </a:solidFill>
                <a:cs typeface="Times New Roman" pitchFamily="18" charset="0"/>
              </a:rPr>
              <a:t>إعادة تأهيل وإدارة محمية الأزرق المائية</a:t>
            </a:r>
            <a:endParaRPr lang="en-US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57200" indent="-457200" algn="justLow" eaLnBrk="1" hangingPunct="1">
              <a:spcBef>
                <a:spcPct val="50000"/>
              </a:spcBef>
              <a:buFontTx/>
              <a:buAutoNum type="arabicPeriod"/>
            </a:pPr>
            <a:r>
              <a:rPr lang="ar-JO" sz="2400" dirty="0" smtClean="0">
                <a:solidFill>
                  <a:schemeClr val="bg1"/>
                </a:solidFill>
                <a:cs typeface="Times New Roman" pitchFamily="18" charset="0"/>
              </a:rPr>
              <a:t>انشاء وحدة تقييم الأثر البيئي في قسم البيئة بالوزارة لتحسين تنفيذ اتفاقية </a:t>
            </a:r>
            <a:r>
              <a:rPr lang="ar-JO" sz="2400" dirty="0" err="1" smtClean="0">
                <a:solidFill>
                  <a:schemeClr val="bg1"/>
                </a:solidFill>
                <a:cs typeface="Times New Roman" pitchFamily="18" charset="0"/>
              </a:rPr>
              <a:t>رامسار</a:t>
            </a:r>
            <a:r>
              <a:rPr lang="ar-JO" sz="2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marL="457200" indent="-457200" algn="justLow">
              <a:spcBef>
                <a:spcPct val="50000"/>
              </a:spcBef>
              <a:buFontTx/>
              <a:buAutoNum type="arabicPeriod"/>
            </a:pPr>
            <a:r>
              <a:rPr lang="ar-JO" sz="2400" dirty="0" smtClean="0">
                <a:solidFill>
                  <a:schemeClr val="bg1"/>
                </a:solidFill>
                <a:cs typeface="Times New Roman" pitchFamily="18" charset="0"/>
              </a:rPr>
              <a:t>وضع </a:t>
            </a:r>
            <a:r>
              <a:rPr lang="ar-JO" sz="2400" dirty="0">
                <a:solidFill>
                  <a:schemeClr val="bg1"/>
                </a:solidFill>
                <a:cs typeface="Times New Roman" pitchFamily="18" charset="0"/>
              </a:rPr>
              <a:t>خطوط توجيهية للتنمية الزراعية في حوض </a:t>
            </a:r>
            <a:r>
              <a:rPr lang="ar-JO" sz="2400" dirty="0" smtClean="0">
                <a:solidFill>
                  <a:schemeClr val="bg1"/>
                </a:solidFill>
                <a:cs typeface="Times New Roman" pitchFamily="18" charset="0"/>
              </a:rPr>
              <a:t>الأزرق</a:t>
            </a:r>
          </a:p>
          <a:p>
            <a:pPr marL="457200" indent="-457200" algn="justLow">
              <a:spcBef>
                <a:spcPct val="50000"/>
              </a:spcBef>
              <a:buFontTx/>
              <a:buAutoNum type="arabicPeriod"/>
            </a:pPr>
            <a:r>
              <a:rPr lang="ar-JO" sz="2400" dirty="0">
                <a:solidFill>
                  <a:schemeClr val="bg1"/>
                </a:solidFill>
                <a:cs typeface="Times New Roman" pitchFamily="18" charset="0"/>
              </a:rPr>
              <a:t>فحص موارد المياه الجوفية في حوض الأزرق</a:t>
            </a:r>
            <a:r>
              <a:rPr lang="ar-JO" sz="2400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 marL="457200" indent="-457200" algn="justLow">
              <a:spcBef>
                <a:spcPct val="50000"/>
              </a:spcBef>
              <a:buFontTx/>
              <a:buAutoNum type="arabicPeriod"/>
            </a:pPr>
            <a:r>
              <a:rPr lang="ar-JO" sz="2400" dirty="0">
                <a:solidFill>
                  <a:schemeClr val="bg1"/>
                </a:solidFill>
                <a:cs typeface="Times New Roman" pitchFamily="18" charset="0"/>
              </a:rPr>
              <a:t>دعم البحوث طويلة المدى حول خطة الحفظ والإدارة للحوض.</a:t>
            </a:r>
            <a:endParaRPr lang="en-US" sz="24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5800"/>
            <a:ext cx="9144000" cy="584775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اول قرار </a:t>
            </a:r>
            <a:r>
              <a:rPr lang="ar-JO" sz="32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لاعادة</a:t>
            </a:r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JO" sz="32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التاهيل</a:t>
            </a:r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في عام 1993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76600"/>
            <a:ext cx="4724400" cy="3215836"/>
          </a:xfrm>
          <a:prstGeom prst="rect">
            <a:avLst/>
          </a:prstGeom>
        </p:spPr>
      </p:pic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600200"/>
            <a:ext cx="4500532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85800"/>
            <a:ext cx="9144000" cy="1077218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Azraq Wetland 1</a:t>
            </a:r>
            <a:r>
              <a:rPr lang="en-US" sz="3200" b="1" baseline="30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st</a:t>
            </a:r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Rehabilitation, 1993</a:t>
            </a:r>
            <a:endParaRPr lang="ar-JO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بداية تأهيل محمية الأزرق في عام 1993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43400" y="1447800"/>
            <a:ext cx="4419600" cy="3200400"/>
            <a:chOff x="4343400" y="1447800"/>
            <a:chExt cx="4419600" cy="3429000"/>
          </a:xfrm>
        </p:grpSpPr>
        <p:pic>
          <p:nvPicPr>
            <p:cNvPr id="9" name="Picture 8" descr="Picture1.jpg"/>
            <p:cNvPicPr>
              <a:picLocks noChangeAspect="1"/>
            </p:cNvPicPr>
            <p:nvPr/>
          </p:nvPicPr>
          <p:blipFill>
            <a:blip r:embed="rId2" cstate="print"/>
            <a:srcRect r="3333"/>
            <a:stretch>
              <a:fillRect/>
            </a:stretch>
          </p:blipFill>
          <p:spPr>
            <a:xfrm>
              <a:off x="4343400" y="1447800"/>
              <a:ext cx="4419600" cy="3429000"/>
            </a:xfrm>
            <a:prstGeom prst="rect">
              <a:avLst/>
            </a:prstGeom>
          </p:spPr>
        </p:pic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858000" y="2590800"/>
              <a:ext cx="762000" cy="354438"/>
            </a:xfrm>
            <a:custGeom>
              <a:avLst/>
              <a:gdLst>
                <a:gd name="T0" fmla="*/ 158750 w 918"/>
                <a:gd name="T1" fmla="*/ 665162 h 427"/>
                <a:gd name="T2" fmla="*/ 273050 w 918"/>
                <a:gd name="T3" fmla="*/ 652462 h 427"/>
                <a:gd name="T4" fmla="*/ 279400 w 918"/>
                <a:gd name="T5" fmla="*/ 614362 h 427"/>
                <a:gd name="T6" fmla="*/ 323850 w 918"/>
                <a:gd name="T7" fmla="*/ 608012 h 427"/>
                <a:gd name="T8" fmla="*/ 615950 w 918"/>
                <a:gd name="T9" fmla="*/ 569912 h 427"/>
                <a:gd name="T10" fmla="*/ 736600 w 918"/>
                <a:gd name="T11" fmla="*/ 544512 h 427"/>
                <a:gd name="T12" fmla="*/ 1028700 w 918"/>
                <a:gd name="T13" fmla="*/ 500062 h 427"/>
                <a:gd name="T14" fmla="*/ 1377950 w 918"/>
                <a:gd name="T15" fmla="*/ 436562 h 427"/>
                <a:gd name="T16" fmla="*/ 1441450 w 918"/>
                <a:gd name="T17" fmla="*/ 328612 h 427"/>
                <a:gd name="T18" fmla="*/ 1384300 w 918"/>
                <a:gd name="T19" fmla="*/ 265112 h 427"/>
                <a:gd name="T20" fmla="*/ 1352550 w 918"/>
                <a:gd name="T21" fmla="*/ 207962 h 427"/>
                <a:gd name="T22" fmla="*/ 1327150 w 918"/>
                <a:gd name="T23" fmla="*/ 131762 h 427"/>
                <a:gd name="T24" fmla="*/ 1301750 w 918"/>
                <a:gd name="T25" fmla="*/ 93662 h 427"/>
                <a:gd name="T26" fmla="*/ 1212850 w 918"/>
                <a:gd name="T27" fmla="*/ 17462 h 427"/>
                <a:gd name="T28" fmla="*/ 1168400 w 918"/>
                <a:gd name="T29" fmla="*/ 17462 h 427"/>
                <a:gd name="T30" fmla="*/ 1174750 w 918"/>
                <a:gd name="T31" fmla="*/ 80962 h 427"/>
                <a:gd name="T32" fmla="*/ 1212850 w 918"/>
                <a:gd name="T33" fmla="*/ 106362 h 427"/>
                <a:gd name="T34" fmla="*/ 1206500 w 918"/>
                <a:gd name="T35" fmla="*/ 138112 h 427"/>
                <a:gd name="T36" fmla="*/ 1155700 w 918"/>
                <a:gd name="T37" fmla="*/ 163512 h 427"/>
                <a:gd name="T38" fmla="*/ 1162050 w 918"/>
                <a:gd name="T39" fmla="*/ 195262 h 427"/>
                <a:gd name="T40" fmla="*/ 1200150 w 918"/>
                <a:gd name="T41" fmla="*/ 207962 h 427"/>
                <a:gd name="T42" fmla="*/ 1219200 w 918"/>
                <a:gd name="T43" fmla="*/ 214312 h 427"/>
                <a:gd name="T44" fmla="*/ 1276350 w 918"/>
                <a:gd name="T45" fmla="*/ 296862 h 427"/>
                <a:gd name="T46" fmla="*/ 1289050 w 918"/>
                <a:gd name="T47" fmla="*/ 385762 h 427"/>
                <a:gd name="T48" fmla="*/ 1238250 w 918"/>
                <a:gd name="T49" fmla="*/ 392112 h 427"/>
                <a:gd name="T50" fmla="*/ 1060450 w 918"/>
                <a:gd name="T51" fmla="*/ 404812 h 427"/>
                <a:gd name="T52" fmla="*/ 1009650 w 918"/>
                <a:gd name="T53" fmla="*/ 449262 h 427"/>
                <a:gd name="T54" fmla="*/ 749300 w 918"/>
                <a:gd name="T55" fmla="*/ 455612 h 427"/>
                <a:gd name="T56" fmla="*/ 666750 w 918"/>
                <a:gd name="T57" fmla="*/ 474662 h 427"/>
                <a:gd name="T58" fmla="*/ 368300 w 918"/>
                <a:gd name="T59" fmla="*/ 506412 h 427"/>
                <a:gd name="T60" fmla="*/ 311150 w 918"/>
                <a:gd name="T61" fmla="*/ 500062 h 427"/>
                <a:gd name="T62" fmla="*/ 279400 w 918"/>
                <a:gd name="T63" fmla="*/ 417512 h 427"/>
                <a:gd name="T64" fmla="*/ 241300 w 918"/>
                <a:gd name="T65" fmla="*/ 404812 h 427"/>
                <a:gd name="T66" fmla="*/ 222250 w 918"/>
                <a:gd name="T67" fmla="*/ 392112 h 427"/>
                <a:gd name="T68" fmla="*/ 209550 w 918"/>
                <a:gd name="T69" fmla="*/ 373062 h 427"/>
                <a:gd name="T70" fmla="*/ 190500 w 918"/>
                <a:gd name="T71" fmla="*/ 366712 h 427"/>
                <a:gd name="T72" fmla="*/ 215900 w 918"/>
                <a:gd name="T73" fmla="*/ 322262 h 427"/>
                <a:gd name="T74" fmla="*/ 209550 w 918"/>
                <a:gd name="T75" fmla="*/ 284162 h 427"/>
                <a:gd name="T76" fmla="*/ 171450 w 918"/>
                <a:gd name="T77" fmla="*/ 271462 h 427"/>
                <a:gd name="T78" fmla="*/ 146050 w 918"/>
                <a:gd name="T79" fmla="*/ 188912 h 427"/>
                <a:gd name="T80" fmla="*/ 107950 w 918"/>
                <a:gd name="T81" fmla="*/ 176212 h 427"/>
                <a:gd name="T82" fmla="*/ 57150 w 918"/>
                <a:gd name="T83" fmla="*/ 265112 h 427"/>
                <a:gd name="T84" fmla="*/ 50800 w 918"/>
                <a:gd name="T85" fmla="*/ 315912 h 427"/>
                <a:gd name="T86" fmla="*/ 6350 w 918"/>
                <a:gd name="T87" fmla="*/ 322262 h 427"/>
                <a:gd name="T88" fmla="*/ 0 w 918"/>
                <a:gd name="T89" fmla="*/ 341312 h 427"/>
                <a:gd name="T90" fmla="*/ 101600 w 918"/>
                <a:gd name="T91" fmla="*/ 360362 h 427"/>
                <a:gd name="T92" fmla="*/ 120650 w 918"/>
                <a:gd name="T93" fmla="*/ 436562 h 427"/>
                <a:gd name="T94" fmla="*/ 101600 w 918"/>
                <a:gd name="T95" fmla="*/ 487362 h 427"/>
                <a:gd name="T96" fmla="*/ 171450 w 918"/>
                <a:gd name="T97" fmla="*/ 493712 h 427"/>
                <a:gd name="T98" fmla="*/ 165100 w 918"/>
                <a:gd name="T99" fmla="*/ 582612 h 427"/>
                <a:gd name="T100" fmla="*/ 120650 w 918"/>
                <a:gd name="T101" fmla="*/ 588962 h 427"/>
                <a:gd name="T102" fmla="*/ 139700 w 918"/>
                <a:gd name="T103" fmla="*/ 677862 h 427"/>
                <a:gd name="T104" fmla="*/ 158750 w 918"/>
                <a:gd name="T105" fmla="*/ 665162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18"/>
                <a:gd name="T160" fmla="*/ 0 h 427"/>
                <a:gd name="T161" fmla="*/ 918 w 918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18" h="427">
                  <a:moveTo>
                    <a:pt x="100" y="419"/>
                  </a:moveTo>
                  <a:cubicBezTo>
                    <a:pt x="123" y="411"/>
                    <a:pt x="150" y="421"/>
                    <a:pt x="172" y="411"/>
                  </a:cubicBezTo>
                  <a:cubicBezTo>
                    <a:pt x="179" y="408"/>
                    <a:pt x="170" y="392"/>
                    <a:pt x="176" y="387"/>
                  </a:cubicBezTo>
                  <a:cubicBezTo>
                    <a:pt x="183" y="381"/>
                    <a:pt x="195" y="384"/>
                    <a:pt x="204" y="383"/>
                  </a:cubicBezTo>
                  <a:cubicBezTo>
                    <a:pt x="248" y="339"/>
                    <a:pt x="388" y="359"/>
                    <a:pt x="388" y="359"/>
                  </a:cubicBezTo>
                  <a:cubicBezTo>
                    <a:pt x="420" y="353"/>
                    <a:pt x="426" y="346"/>
                    <a:pt x="464" y="343"/>
                  </a:cubicBezTo>
                  <a:cubicBezTo>
                    <a:pt x="528" y="327"/>
                    <a:pt x="580" y="318"/>
                    <a:pt x="648" y="315"/>
                  </a:cubicBezTo>
                  <a:cubicBezTo>
                    <a:pt x="710" y="274"/>
                    <a:pt x="800" y="277"/>
                    <a:pt x="868" y="275"/>
                  </a:cubicBezTo>
                  <a:cubicBezTo>
                    <a:pt x="905" y="250"/>
                    <a:pt x="869" y="217"/>
                    <a:pt x="908" y="207"/>
                  </a:cubicBezTo>
                  <a:cubicBezTo>
                    <a:pt x="918" y="177"/>
                    <a:pt x="892" y="180"/>
                    <a:pt x="872" y="167"/>
                  </a:cubicBezTo>
                  <a:cubicBezTo>
                    <a:pt x="862" y="138"/>
                    <a:pt x="870" y="149"/>
                    <a:pt x="852" y="131"/>
                  </a:cubicBezTo>
                  <a:cubicBezTo>
                    <a:pt x="847" y="115"/>
                    <a:pt x="841" y="99"/>
                    <a:pt x="836" y="83"/>
                  </a:cubicBezTo>
                  <a:cubicBezTo>
                    <a:pt x="833" y="74"/>
                    <a:pt x="820" y="59"/>
                    <a:pt x="820" y="59"/>
                  </a:cubicBezTo>
                  <a:cubicBezTo>
                    <a:pt x="813" y="19"/>
                    <a:pt x="804" y="16"/>
                    <a:pt x="764" y="11"/>
                  </a:cubicBezTo>
                  <a:cubicBezTo>
                    <a:pt x="760" y="10"/>
                    <a:pt x="739" y="0"/>
                    <a:pt x="736" y="11"/>
                  </a:cubicBezTo>
                  <a:cubicBezTo>
                    <a:pt x="732" y="24"/>
                    <a:pt x="734" y="39"/>
                    <a:pt x="740" y="51"/>
                  </a:cubicBezTo>
                  <a:cubicBezTo>
                    <a:pt x="744" y="60"/>
                    <a:pt x="764" y="67"/>
                    <a:pt x="764" y="67"/>
                  </a:cubicBezTo>
                  <a:cubicBezTo>
                    <a:pt x="763" y="74"/>
                    <a:pt x="765" y="83"/>
                    <a:pt x="760" y="87"/>
                  </a:cubicBezTo>
                  <a:cubicBezTo>
                    <a:pt x="719" y="118"/>
                    <a:pt x="739" y="70"/>
                    <a:pt x="728" y="103"/>
                  </a:cubicBezTo>
                  <a:cubicBezTo>
                    <a:pt x="729" y="110"/>
                    <a:pt x="727" y="118"/>
                    <a:pt x="732" y="123"/>
                  </a:cubicBezTo>
                  <a:cubicBezTo>
                    <a:pt x="738" y="129"/>
                    <a:pt x="748" y="128"/>
                    <a:pt x="756" y="131"/>
                  </a:cubicBezTo>
                  <a:cubicBezTo>
                    <a:pt x="760" y="132"/>
                    <a:pt x="768" y="135"/>
                    <a:pt x="768" y="135"/>
                  </a:cubicBezTo>
                  <a:cubicBezTo>
                    <a:pt x="783" y="179"/>
                    <a:pt x="753" y="180"/>
                    <a:pt x="804" y="187"/>
                  </a:cubicBezTo>
                  <a:cubicBezTo>
                    <a:pt x="813" y="201"/>
                    <a:pt x="828" y="227"/>
                    <a:pt x="812" y="243"/>
                  </a:cubicBezTo>
                  <a:cubicBezTo>
                    <a:pt x="804" y="251"/>
                    <a:pt x="791" y="246"/>
                    <a:pt x="780" y="247"/>
                  </a:cubicBezTo>
                  <a:cubicBezTo>
                    <a:pt x="729" y="264"/>
                    <a:pt x="833" y="231"/>
                    <a:pt x="668" y="255"/>
                  </a:cubicBezTo>
                  <a:cubicBezTo>
                    <a:pt x="658" y="257"/>
                    <a:pt x="654" y="282"/>
                    <a:pt x="636" y="283"/>
                  </a:cubicBezTo>
                  <a:cubicBezTo>
                    <a:pt x="581" y="285"/>
                    <a:pt x="527" y="286"/>
                    <a:pt x="472" y="287"/>
                  </a:cubicBezTo>
                  <a:cubicBezTo>
                    <a:pt x="439" y="298"/>
                    <a:pt x="456" y="294"/>
                    <a:pt x="420" y="299"/>
                  </a:cubicBezTo>
                  <a:cubicBezTo>
                    <a:pt x="365" y="336"/>
                    <a:pt x="287" y="282"/>
                    <a:pt x="232" y="319"/>
                  </a:cubicBezTo>
                  <a:cubicBezTo>
                    <a:pt x="220" y="318"/>
                    <a:pt x="207" y="319"/>
                    <a:pt x="196" y="315"/>
                  </a:cubicBezTo>
                  <a:cubicBezTo>
                    <a:pt x="177" y="308"/>
                    <a:pt x="193" y="274"/>
                    <a:pt x="176" y="263"/>
                  </a:cubicBezTo>
                  <a:cubicBezTo>
                    <a:pt x="169" y="259"/>
                    <a:pt x="159" y="260"/>
                    <a:pt x="152" y="255"/>
                  </a:cubicBezTo>
                  <a:cubicBezTo>
                    <a:pt x="148" y="252"/>
                    <a:pt x="144" y="250"/>
                    <a:pt x="140" y="247"/>
                  </a:cubicBezTo>
                  <a:cubicBezTo>
                    <a:pt x="137" y="243"/>
                    <a:pt x="136" y="238"/>
                    <a:pt x="132" y="235"/>
                  </a:cubicBezTo>
                  <a:cubicBezTo>
                    <a:pt x="129" y="232"/>
                    <a:pt x="121" y="235"/>
                    <a:pt x="120" y="231"/>
                  </a:cubicBezTo>
                  <a:cubicBezTo>
                    <a:pt x="113" y="207"/>
                    <a:pt x="122" y="208"/>
                    <a:pt x="136" y="203"/>
                  </a:cubicBezTo>
                  <a:cubicBezTo>
                    <a:pt x="135" y="195"/>
                    <a:pt x="137" y="185"/>
                    <a:pt x="132" y="179"/>
                  </a:cubicBezTo>
                  <a:cubicBezTo>
                    <a:pt x="126" y="173"/>
                    <a:pt x="108" y="171"/>
                    <a:pt x="108" y="171"/>
                  </a:cubicBezTo>
                  <a:cubicBezTo>
                    <a:pt x="103" y="156"/>
                    <a:pt x="107" y="129"/>
                    <a:pt x="92" y="119"/>
                  </a:cubicBezTo>
                  <a:cubicBezTo>
                    <a:pt x="85" y="115"/>
                    <a:pt x="68" y="111"/>
                    <a:pt x="68" y="111"/>
                  </a:cubicBezTo>
                  <a:cubicBezTo>
                    <a:pt x="37" y="121"/>
                    <a:pt x="66" y="157"/>
                    <a:pt x="36" y="167"/>
                  </a:cubicBezTo>
                  <a:cubicBezTo>
                    <a:pt x="35" y="178"/>
                    <a:pt x="39" y="191"/>
                    <a:pt x="32" y="199"/>
                  </a:cubicBezTo>
                  <a:cubicBezTo>
                    <a:pt x="26" y="206"/>
                    <a:pt x="12" y="199"/>
                    <a:pt x="4" y="203"/>
                  </a:cubicBezTo>
                  <a:cubicBezTo>
                    <a:pt x="0" y="205"/>
                    <a:pt x="1" y="211"/>
                    <a:pt x="0" y="215"/>
                  </a:cubicBezTo>
                  <a:cubicBezTo>
                    <a:pt x="18" y="227"/>
                    <a:pt x="46" y="214"/>
                    <a:pt x="64" y="227"/>
                  </a:cubicBezTo>
                  <a:cubicBezTo>
                    <a:pt x="77" y="237"/>
                    <a:pt x="67" y="261"/>
                    <a:pt x="76" y="275"/>
                  </a:cubicBezTo>
                  <a:cubicBezTo>
                    <a:pt x="70" y="277"/>
                    <a:pt x="44" y="299"/>
                    <a:pt x="64" y="307"/>
                  </a:cubicBezTo>
                  <a:cubicBezTo>
                    <a:pt x="78" y="313"/>
                    <a:pt x="93" y="310"/>
                    <a:pt x="108" y="311"/>
                  </a:cubicBezTo>
                  <a:cubicBezTo>
                    <a:pt x="111" y="329"/>
                    <a:pt x="132" y="359"/>
                    <a:pt x="104" y="367"/>
                  </a:cubicBezTo>
                  <a:cubicBezTo>
                    <a:pt x="95" y="370"/>
                    <a:pt x="85" y="370"/>
                    <a:pt x="76" y="371"/>
                  </a:cubicBezTo>
                  <a:cubicBezTo>
                    <a:pt x="69" y="392"/>
                    <a:pt x="63" y="419"/>
                    <a:pt x="88" y="427"/>
                  </a:cubicBezTo>
                  <a:cubicBezTo>
                    <a:pt x="101" y="423"/>
                    <a:pt x="100" y="427"/>
                    <a:pt x="100" y="419"/>
                  </a:cubicBezTo>
                  <a:close/>
                </a:path>
              </a:pathLst>
            </a:cu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 descr="AzraqVC.jpg"/>
          <p:cNvPicPr>
            <a:picLocks noChangeAspect="1"/>
          </p:cNvPicPr>
          <p:nvPr/>
        </p:nvPicPr>
        <p:blipFill>
          <a:blip r:embed="rId3"/>
          <a:srcRect b="10714"/>
          <a:stretch>
            <a:fillRect/>
          </a:stretch>
        </p:blipFill>
        <p:spPr>
          <a:xfrm>
            <a:off x="609600" y="3886200"/>
            <a:ext cx="3581400" cy="2286000"/>
          </a:xfrm>
          <a:prstGeom prst="rect">
            <a:avLst/>
          </a:prstGeom>
        </p:spPr>
      </p:pic>
      <p:pic>
        <p:nvPicPr>
          <p:cNvPr id="13" name="Picture 12" descr="AzraqWtrail copy.jpg"/>
          <p:cNvPicPr>
            <a:picLocks noChangeAspect="1"/>
          </p:cNvPicPr>
          <p:nvPr/>
        </p:nvPicPr>
        <p:blipFill>
          <a:blip r:embed="rId4"/>
          <a:srcRect b="6452"/>
          <a:stretch>
            <a:fillRect/>
          </a:stretch>
        </p:blipFill>
        <p:spPr>
          <a:xfrm>
            <a:off x="609600" y="1447800"/>
            <a:ext cx="3548369" cy="2209800"/>
          </a:xfrm>
          <a:prstGeom prst="rect">
            <a:avLst/>
          </a:prstGeom>
        </p:spPr>
      </p:pic>
      <p:pic>
        <p:nvPicPr>
          <p:cNvPr id="14" name="Picture 2" descr="SCAN01"/>
          <p:cNvPicPr>
            <a:picLocks noChangeAspect="1" noChangeArrowheads="1"/>
          </p:cNvPicPr>
          <p:nvPr/>
        </p:nvPicPr>
        <p:blipFill>
          <a:blip r:embed="rId5" cstate="print"/>
          <a:srcRect t="19355" b="10968"/>
          <a:stretch>
            <a:fillRect/>
          </a:stretch>
        </p:blipFill>
        <p:spPr bwMode="auto">
          <a:xfrm>
            <a:off x="4343400" y="4800600"/>
            <a:ext cx="441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85800"/>
            <a:ext cx="9144000" cy="1569660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Azraq Wetland 1</a:t>
            </a:r>
            <a:r>
              <a:rPr lang="en-US" sz="3200" b="1" baseline="30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st</a:t>
            </a:r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Rehabilitation, 1993</a:t>
            </a:r>
            <a:endParaRPr lang="ar-JO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JO" sz="3200" b="1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بداية تأهيل محمية الأزرق في عام 1993</a:t>
            </a:r>
            <a:endParaRPr lang="en-US" sz="3200" b="1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427744"/>
            <a:ext cx="441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4950">
              <a:spcBef>
                <a:spcPct val="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34950">
              <a:spcBef>
                <a:spcPct val="0"/>
              </a:spcBef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 descr="Picture5.jpg"/>
          <p:cNvPicPr>
            <a:picLocks noChangeAspect="1"/>
          </p:cNvPicPr>
          <p:nvPr/>
        </p:nvPicPr>
        <p:blipFill>
          <a:blip r:embed="rId2" cstate="print"/>
          <a:srcRect l="1961" t="5713"/>
          <a:stretch>
            <a:fillRect/>
          </a:stretch>
        </p:blipFill>
        <p:spPr>
          <a:xfrm>
            <a:off x="4953000" y="3962400"/>
            <a:ext cx="3810001" cy="2515248"/>
          </a:xfrm>
          <a:prstGeom prst="rect">
            <a:avLst/>
          </a:prstGeom>
        </p:spPr>
      </p:pic>
      <p:pic>
        <p:nvPicPr>
          <p:cNvPr id="9" name="Picture 8" descr="Picture4.jpg"/>
          <p:cNvPicPr>
            <a:picLocks noChangeAspect="1"/>
          </p:cNvPicPr>
          <p:nvPr/>
        </p:nvPicPr>
        <p:blipFill>
          <a:blip r:embed="rId3" cstate="print"/>
          <a:srcRect b="11728"/>
          <a:stretch>
            <a:fillRect/>
          </a:stretch>
        </p:blipFill>
        <p:spPr>
          <a:xfrm>
            <a:off x="4953000" y="2133600"/>
            <a:ext cx="38100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9144000" cy="1077218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Azraq Wetland </a:t>
            </a:r>
            <a:r>
              <a:rPr lang="en-US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2</a:t>
            </a:r>
            <a:r>
              <a:rPr lang="en-US" sz="3000" b="1" baseline="30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nd</a:t>
            </a:r>
            <a:r>
              <a:rPr lang="en-US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Rehabilitation, 2000-2010</a:t>
            </a:r>
            <a:endParaRPr lang="ar-JO" sz="30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JO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ثاني إعادة تأهيل لمحمية الأزرق 2000-2010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690336"/>
            <a:ext cx="441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>
                <a:solidFill>
                  <a:schemeClr val="bg1"/>
                </a:solidFill>
              </a:rPr>
              <a:t>تم بناء خطة إعادة التأهيل على متطلبات الأنواع المتوطنة </a:t>
            </a:r>
          </a:p>
          <a:p>
            <a:r>
              <a:rPr lang="ar-JO" sz="2800" dirty="0" smtClean="0">
                <a:solidFill>
                  <a:schemeClr val="bg1"/>
                </a:solidFill>
              </a:rPr>
              <a:t>السمك </a:t>
            </a:r>
            <a:r>
              <a:rPr lang="ar-JO" sz="2800" dirty="0" err="1" smtClean="0">
                <a:solidFill>
                  <a:schemeClr val="bg1"/>
                </a:solidFill>
              </a:rPr>
              <a:t>السرحاني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ar-JO" sz="2800" dirty="0" smtClean="0">
                <a:solidFill>
                  <a:schemeClr val="bg1"/>
                </a:solidFill>
              </a:rPr>
              <a:t>موائل.</a:t>
            </a:r>
            <a:endParaRPr lang="ar-JO" sz="2800" dirty="0">
              <a:solidFill>
                <a:schemeClr val="bg1"/>
              </a:solidFill>
            </a:endParaRPr>
          </a:p>
          <a:p>
            <a:r>
              <a:rPr lang="ar-JO" sz="2800" dirty="0">
                <a:solidFill>
                  <a:schemeClr val="bg1"/>
                </a:solidFill>
              </a:rPr>
              <a:t>عمق الماء.</a:t>
            </a:r>
          </a:p>
          <a:p>
            <a:r>
              <a:rPr lang="ar-JO" sz="2800" dirty="0">
                <a:solidFill>
                  <a:schemeClr val="bg1"/>
                </a:solidFill>
              </a:rPr>
              <a:t>خالية من الأنواع الغريبة.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 descr="020910d0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032000"/>
            <a:ext cx="3276600" cy="4368800"/>
          </a:xfrm>
          <a:prstGeom prst="rect">
            <a:avLst/>
          </a:prstGeom>
        </p:spPr>
      </p:pic>
      <p:pic>
        <p:nvPicPr>
          <p:cNvPr id="9" name="Picture 8" descr="040627d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057399"/>
            <a:ext cx="2877266" cy="4343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85800"/>
            <a:ext cx="9144000" cy="1538883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Azraq </a:t>
            </a:r>
            <a:r>
              <a:rPr lang="en-US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2</a:t>
            </a:r>
            <a:r>
              <a:rPr lang="en-US" sz="3000" b="1" baseline="30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nd</a:t>
            </a:r>
            <a:r>
              <a:rPr lang="en-US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Rehabilitation, 2000-2010</a:t>
            </a:r>
            <a:endParaRPr lang="ar-JO" sz="30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lvl="0" algn="ctr" rtl="1"/>
            <a:r>
              <a:rPr lang="ar-JO" sz="3000" b="1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ثاني إعادة تأهيل لمحمية الأزرق 2000-2010</a:t>
            </a:r>
            <a:endParaRPr lang="en-US" sz="3200" b="1" dirty="0">
              <a:solidFill>
                <a:prstClr val="white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057400"/>
            <a:ext cx="5257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4950">
              <a:spcBef>
                <a:spcPct val="0"/>
              </a:spcBef>
            </a:pPr>
            <a:r>
              <a:rPr lang="ar-JO" sz="2800" dirty="0">
                <a:solidFill>
                  <a:schemeClr val="bg1"/>
                </a:solidFill>
              </a:rPr>
              <a:t>تم استلام منحة </a:t>
            </a:r>
            <a:r>
              <a:rPr lang="ar-JO" sz="2800" dirty="0" err="1">
                <a:solidFill>
                  <a:schemeClr val="bg1"/>
                </a:solidFill>
              </a:rPr>
              <a:t>رامسار</a:t>
            </a:r>
            <a:r>
              <a:rPr lang="ar-JO" sz="2800" dirty="0">
                <a:solidFill>
                  <a:schemeClr val="bg1"/>
                </a:solidFill>
              </a:rPr>
              <a:t> في عام 2006 لإعادة تأهيل الموقع المدار الوحيد في موقع </a:t>
            </a:r>
            <a:r>
              <a:rPr lang="ar-JO" sz="2800" dirty="0" err="1">
                <a:solidFill>
                  <a:schemeClr val="bg1"/>
                </a:solidFill>
              </a:rPr>
              <a:t>رامسار</a:t>
            </a:r>
            <a:r>
              <a:rPr lang="ar-JO" sz="2800" dirty="0">
                <a:solidFill>
                  <a:schemeClr val="bg1"/>
                </a:solidFill>
              </a:rPr>
              <a:t>.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234950">
              <a:spcBef>
                <a:spcPct val="0"/>
              </a:spcBef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5" descr="DSC03597"/>
          <p:cNvPicPr>
            <a:picLocks noChangeAspect="1" noChangeArrowheads="1"/>
          </p:cNvPicPr>
          <p:nvPr/>
        </p:nvPicPr>
        <p:blipFill>
          <a:blip r:embed="rId2"/>
          <a:srcRect l="21913" t="10791" r="26852"/>
          <a:stretch>
            <a:fillRect/>
          </a:stretch>
        </p:blipFill>
        <p:spPr bwMode="auto">
          <a:xfrm>
            <a:off x="5791200" y="2057400"/>
            <a:ext cx="30972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4381500"/>
            <a:ext cx="1762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DSCF0069"/>
          <p:cNvPicPr>
            <a:picLocks noChangeAspect="1" noChangeArrowheads="1"/>
          </p:cNvPicPr>
          <p:nvPr/>
        </p:nvPicPr>
        <p:blipFill>
          <a:blip r:embed="rId4" cstate="print"/>
          <a:srcRect l="7142" t="22752" r="17574"/>
          <a:stretch>
            <a:fillRect/>
          </a:stretch>
        </p:blipFill>
        <p:spPr bwMode="auto">
          <a:xfrm>
            <a:off x="2524251" y="3733800"/>
            <a:ext cx="310680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685800"/>
            <a:ext cx="9144000" cy="1077218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 smtClean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ثاني </a:t>
            </a:r>
            <a:r>
              <a:rPr lang="ar-JO" sz="3200" b="1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إعادة تأهيل لمحمية الأزرق 2000-2010</a:t>
            </a:r>
            <a:endParaRPr lang="en-US" sz="3600" b="1" dirty="0">
              <a:solidFill>
                <a:prstClr val="white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  <p:pic>
        <p:nvPicPr>
          <p:cNvPr id="32" name="Picture 5" descr="DSCF0064"/>
          <p:cNvPicPr>
            <a:picLocks noChangeAspect="1" noChangeArrowheads="1"/>
          </p:cNvPicPr>
          <p:nvPr/>
        </p:nvPicPr>
        <p:blipFill>
          <a:blip r:embed="rId2" cstate="print"/>
          <a:srcRect t="4489"/>
          <a:stretch>
            <a:fillRect/>
          </a:stretch>
        </p:blipFill>
        <p:spPr bwMode="auto">
          <a:xfrm>
            <a:off x="762000" y="2971800"/>
            <a:ext cx="4060209" cy="300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Pictur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4941" y="2971800"/>
            <a:ext cx="4010859" cy="3008144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33400" y="16764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4950">
              <a:spcBef>
                <a:spcPct val="0"/>
              </a:spcBef>
            </a:pPr>
            <a:r>
              <a:rPr lang="ar-JO" sz="2800" dirty="0">
                <a:solidFill>
                  <a:schemeClr val="bg1"/>
                </a:solidFill>
              </a:rPr>
              <a:t>تضمن العمل إنشاء موائل جديدة وتعديل الموائل الموجودة.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9144000" cy="584775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Azraq</a:t>
            </a:r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Wetland </a:t>
            </a:r>
            <a:r>
              <a:rPr lang="en-US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2</a:t>
            </a:r>
            <a:r>
              <a:rPr lang="en-US" sz="3000" b="1" baseline="30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nd</a:t>
            </a:r>
            <a:r>
              <a:rPr lang="en-US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Rehabilitation, 2000-2010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  <p:pic>
        <p:nvPicPr>
          <p:cNvPr id="9" name="Picture 4" descr="old"/>
          <p:cNvPicPr>
            <a:picLocks noChangeAspect="1" noChangeArrowheads="1"/>
          </p:cNvPicPr>
          <p:nvPr/>
        </p:nvPicPr>
        <p:blipFill>
          <a:blip r:embed="rId2"/>
          <a:srcRect l="8538" r="1120"/>
          <a:stretch>
            <a:fillRect/>
          </a:stretch>
        </p:blipFill>
        <p:spPr bwMode="auto">
          <a:xfrm>
            <a:off x="914400" y="1600200"/>
            <a:ext cx="350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new"/>
          <p:cNvPicPr>
            <a:picLocks noChangeAspect="1" noChangeArrowheads="1"/>
          </p:cNvPicPr>
          <p:nvPr/>
        </p:nvPicPr>
        <p:blipFill>
          <a:blip r:embed="rId3"/>
          <a:srcRect r="62425" b="56296"/>
          <a:stretch>
            <a:fillRect/>
          </a:stretch>
        </p:blipFill>
        <p:spPr bwMode="auto">
          <a:xfrm>
            <a:off x="4724400" y="1627910"/>
            <a:ext cx="3505200" cy="42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5867400"/>
            <a:ext cx="3505200" cy="523220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 smtClean="0">
                <a:solidFill>
                  <a:schemeClr val="bg1"/>
                </a:solidFill>
              </a:rPr>
              <a:t>قبل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867400"/>
            <a:ext cx="3505200" cy="523220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 smtClean="0">
                <a:solidFill>
                  <a:schemeClr val="bg1"/>
                </a:solidFill>
              </a:rPr>
              <a:t>بعد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85800"/>
            <a:ext cx="9144000" cy="584775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Azraq</a:t>
            </a:r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Wetland </a:t>
            </a:r>
            <a:r>
              <a:rPr lang="en-US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2</a:t>
            </a:r>
            <a:r>
              <a:rPr lang="en-US" sz="3000" b="1" baseline="30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nd</a:t>
            </a:r>
            <a:r>
              <a:rPr lang="en-US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Rehabilitation, 2000-2010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marL="623888"/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1905000"/>
            <a:ext cx="8001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7575" indent="-522288">
              <a:spcBef>
                <a:spcPct val="0"/>
              </a:spcBef>
              <a:buFont typeface="Arial" pitchFamily="34" charset="0"/>
              <a:buChar char="•"/>
            </a:pPr>
            <a:r>
              <a:rPr lang="ar-JO" sz="2800" dirty="0">
                <a:solidFill>
                  <a:schemeClr val="bg1"/>
                </a:solidFill>
              </a:rPr>
              <a:t>تمت استعادة حوالي 10٪ من الأراضي الرطبة الأصلية بشكل مصطنع</a:t>
            </a:r>
            <a:r>
              <a:rPr lang="ar-JO" sz="2800" dirty="0" smtClean="0">
                <a:solidFill>
                  <a:schemeClr val="bg1"/>
                </a:solidFill>
              </a:rPr>
              <a:t>.</a:t>
            </a:r>
          </a:p>
          <a:p>
            <a:pPr marL="917575" indent="-522288">
              <a:spcBef>
                <a:spcPct val="0"/>
              </a:spcBef>
              <a:buFont typeface="Arial" pitchFamily="34" charset="0"/>
              <a:buChar char="•"/>
            </a:pPr>
            <a:r>
              <a:rPr lang="ar-JO" sz="2800" dirty="0">
                <a:solidFill>
                  <a:schemeClr val="bg1"/>
                </a:solidFill>
              </a:rPr>
              <a:t>في عام 2017 ، حصلت الجمعية الملكية لحماية الطبيعة على إدارة محمية الأزرق الرطبة بالكامل ، أي موقع </a:t>
            </a:r>
            <a:r>
              <a:rPr lang="ar-JO" sz="2800" dirty="0" err="1">
                <a:solidFill>
                  <a:schemeClr val="bg1"/>
                </a:solidFill>
              </a:rPr>
              <a:t>رامسار</a:t>
            </a:r>
            <a:r>
              <a:rPr lang="ar-JO" sz="2800" dirty="0">
                <a:solidFill>
                  <a:schemeClr val="bg1"/>
                </a:solidFill>
              </a:rPr>
              <a:t> (حوالي 73 كيلومتر مربع</a:t>
            </a:r>
            <a:r>
              <a:rPr lang="ar-JO" sz="2800" dirty="0" smtClean="0">
                <a:solidFill>
                  <a:schemeClr val="bg1"/>
                </a:solidFill>
              </a:rPr>
              <a:t>).</a:t>
            </a:r>
          </a:p>
          <a:p>
            <a:pPr marL="917575" indent="-522288">
              <a:spcBef>
                <a:spcPct val="0"/>
              </a:spcBef>
              <a:buFont typeface="Arial" pitchFamily="34" charset="0"/>
              <a:buChar char="•"/>
            </a:pPr>
            <a:r>
              <a:rPr lang="ar-JO" sz="2800" dirty="0">
                <a:solidFill>
                  <a:schemeClr val="bg1"/>
                </a:solidFill>
              </a:rPr>
              <a:t>لا يزال الطلب على المياه هو التحدي الرئيسي الذي يواجه إدارة منطقة الأزرق الرطبة للسلطة الفلسطينية / موقع </a:t>
            </a:r>
            <a:r>
              <a:rPr lang="ar-JO" sz="2800" dirty="0" err="1">
                <a:solidFill>
                  <a:schemeClr val="bg1"/>
                </a:solidFill>
              </a:rPr>
              <a:t>رامسار</a:t>
            </a:r>
            <a:r>
              <a:rPr lang="ar-JO" sz="2800" dirty="0">
                <a:solidFill>
                  <a:schemeClr val="bg1"/>
                </a:solidFill>
              </a:rPr>
              <a:t>.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85800"/>
            <a:ext cx="9144000" cy="1077218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Outcome : Azraq </a:t>
            </a:r>
            <a:r>
              <a:rPr lang="en-US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2</a:t>
            </a:r>
            <a:r>
              <a:rPr lang="en-US" sz="3000" b="1" baseline="300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nd</a:t>
            </a:r>
            <a:r>
              <a:rPr lang="en-US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Rehabilitation, 2000-2010</a:t>
            </a:r>
            <a:endParaRPr lang="ar-JO" sz="30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JO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نتائج إعادة </a:t>
            </a:r>
            <a:r>
              <a:rPr lang="ar-JO" sz="3000" b="1" dirty="0" err="1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التاهيل</a:t>
            </a:r>
            <a:r>
              <a:rPr lang="ar-JO" sz="30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 الثانية 2000-2010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zraq-77.jpg"/>
          <p:cNvPicPr>
            <a:picLocks noChangeAspect="1"/>
          </p:cNvPicPr>
          <p:nvPr/>
        </p:nvPicPr>
        <p:blipFill>
          <a:blip r:embed="rId2"/>
          <a:srcRect t="4333" b="13333"/>
          <a:stretch>
            <a:fillRect/>
          </a:stretch>
        </p:blipFill>
        <p:spPr>
          <a:xfrm>
            <a:off x="0" y="1828800"/>
            <a:ext cx="9144000" cy="4106215"/>
          </a:xfrm>
          <a:prstGeom prst="rect">
            <a:avLst/>
          </a:prstGeom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828800"/>
            <a:ext cx="914400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85800"/>
            <a:ext cx="9144000" cy="584775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الأزرق في الخمسينات والستينات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zraq_new.jpg"/>
          <p:cNvPicPr>
            <a:picLocks noChangeAspect="1"/>
          </p:cNvPicPr>
          <p:nvPr/>
        </p:nvPicPr>
        <p:blipFill>
          <a:blip r:embed="rId2"/>
          <a:srcRect l="13333" t="9427" r="15833" b="6809"/>
          <a:stretch>
            <a:fillRect/>
          </a:stretch>
        </p:blipFill>
        <p:spPr>
          <a:xfrm>
            <a:off x="1219200" y="1524000"/>
            <a:ext cx="6679406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85800"/>
            <a:ext cx="9144000" cy="584775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ثالث إعادة تأهيل للمحمية 2016-2018 ؟؟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00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JO" sz="4400" b="1" dirty="0" smtClean="0">
                <a:solidFill>
                  <a:schemeClr val="bg1"/>
                </a:solidFill>
              </a:rPr>
              <a:t>شكرا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600200"/>
            <a:ext cx="8763000" cy="46386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dailyexpress.co.uk/img/dynamic/10/285x214/18769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1600200"/>
            <a:ext cx="4807722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47373" y="5480447"/>
            <a:ext cx="578882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Richard J </a:t>
            </a:r>
            <a:r>
              <a:rPr lang="en-US" sz="3400" dirty="0" err="1" smtClean="0">
                <a:solidFill>
                  <a:schemeClr val="bg1"/>
                </a:solidFill>
              </a:rPr>
              <a:t>Meinertzhagen</a:t>
            </a:r>
            <a:r>
              <a:rPr lang="en-US" sz="3400" dirty="0" smtClean="0">
                <a:solidFill>
                  <a:schemeClr val="bg1"/>
                </a:solidFill>
              </a:rPr>
              <a:t> (1917)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5800"/>
            <a:ext cx="9144000" cy="584775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اول رسالة اهتمام في المنطقة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zraq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600000">
            <a:off x="2447065" y="0"/>
            <a:ext cx="5273606" cy="755121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t="3054"/>
          <a:stretch>
            <a:fillRect/>
          </a:stretch>
        </p:blipFill>
        <p:spPr bwMode="auto">
          <a:xfrm>
            <a:off x="1371600" y="15240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9144000" cy="1077218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Azraq Wetland settlement: past activities</a:t>
            </a:r>
            <a:endParaRPr lang="ar-JO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استيطان محمية الأزرق – النشاطات القديمة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6934200" y="0"/>
            <a:ext cx="2209800" cy="584775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1970’s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6934200" y="0"/>
            <a:ext cx="2209800" cy="584775"/>
          </a:xfrm>
          <a:prstGeom prst="rect">
            <a:avLst/>
          </a:prstGeom>
          <a:solidFill>
            <a:srgbClr val="8E001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اليوم</a:t>
            </a:r>
            <a:endParaRPr lang="en-US" sz="32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397</Words>
  <Application>Microsoft Office PowerPoint</Application>
  <PresentationFormat>On-screen Show (4:3)</PresentationFormat>
  <Paragraphs>63</Paragraphs>
  <Slides>31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Adobe Arabic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nashatlap</dc:creator>
  <cp:lastModifiedBy>Hazim khreisha</cp:lastModifiedBy>
  <cp:revision>69</cp:revision>
  <dcterms:created xsi:type="dcterms:W3CDTF">2011-05-22T19:31:05Z</dcterms:created>
  <dcterms:modified xsi:type="dcterms:W3CDTF">2020-09-26T11:12:18Z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2847656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